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64" r:id="rId5"/>
    <p:sldId id="259" r:id="rId6"/>
    <p:sldId id="260" r:id="rId7"/>
    <p:sldId id="263"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63" autoAdjust="0"/>
  </p:normalViewPr>
  <p:slideViewPr>
    <p:cSldViewPr>
      <p:cViewPr>
        <p:scale>
          <a:sx n="70" d="100"/>
          <a:sy n="70" d="100"/>
        </p:scale>
        <p:origin x="-5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6051E-15E6-4192-9E4C-48BD5689E677}" type="datetimeFigureOut">
              <a:rPr lang="en-US" smtClean="0"/>
              <a:t>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31B6C5-1B2F-46F8-95D1-CC0ECEE9AF7B}" type="slidenum">
              <a:rPr lang="en-US" smtClean="0"/>
              <a:t>‹#›</a:t>
            </a:fld>
            <a:endParaRPr lang="en-US"/>
          </a:p>
        </p:txBody>
      </p:sp>
    </p:spTree>
    <p:extLst>
      <p:ext uri="{BB962C8B-B14F-4D97-AF65-F5344CB8AC3E}">
        <p14:creationId xmlns:p14="http://schemas.microsoft.com/office/powerpoint/2010/main" val="1469376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“Unshaven, protesting,</a:t>
            </a:r>
            <a:r>
              <a:rPr lang="en-US" baseline="0" dirty="0" smtClean="0"/>
              <a:t> militant vegan” vs. “actual girl”</a:t>
            </a:r>
            <a:endParaRPr lang="en-US" dirty="0"/>
          </a:p>
        </p:txBody>
      </p:sp>
      <p:sp>
        <p:nvSpPr>
          <p:cNvPr id="4" name="Slide Number Placeholder 3"/>
          <p:cNvSpPr>
            <a:spLocks noGrp="1"/>
          </p:cNvSpPr>
          <p:nvPr>
            <p:ph type="sldNum" sz="quarter" idx="10"/>
          </p:nvPr>
        </p:nvSpPr>
        <p:spPr/>
        <p:txBody>
          <a:bodyPr/>
          <a:lstStyle/>
          <a:p>
            <a:fld id="{7F31B6C5-1B2F-46F8-95D1-CC0ECEE9AF7B}" type="slidenum">
              <a:rPr lang="en-US" smtClean="0"/>
              <a:t>1</a:t>
            </a:fld>
            <a:endParaRPr lang="en-US"/>
          </a:p>
        </p:txBody>
      </p:sp>
    </p:spTree>
    <p:extLst>
      <p:ext uri="{BB962C8B-B14F-4D97-AF65-F5344CB8AC3E}">
        <p14:creationId xmlns:p14="http://schemas.microsoft.com/office/powerpoint/2010/main" val="251759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 I think</a:t>
            </a:r>
            <a:r>
              <a:rPr lang="en-US" baseline="0" dirty="0" smtClean="0"/>
              <a:t> I subconsciously shared the viewpoint that feminists are overdramatic and simply think that all men are bad and women are better and that “gender equality” to feminists meant women greater than men– maybe why I wanted to research this to begin with – because I sort of thought that maybe there was a better way of seeing society that didn’t involve totally opposing all men or protesting everything that didn’t totally comply with one’s lifestyle. I don’t think I completely considered myself a feminist before this trip, even though I definitely agreed with some things that feminism preaches and I would be vocal about those things, but when the identity of “feminist” came up, I would sort of laugh or feel like feminists aren’t taken seriously so I didn’t want to totally identify as one. I don’t know, I was flaky. </a:t>
            </a:r>
          </a:p>
          <a:p>
            <a:endParaRPr lang="en-US" baseline="0" dirty="0" smtClean="0"/>
          </a:p>
          <a:p>
            <a:r>
              <a:rPr lang="en-US" baseline="0" dirty="0" smtClean="0"/>
              <a:t>BUT you guys won me over. I now think I do identify as a feminist because I think I have a fuller understanding of what a feminist is and what feminism yearns for. Before, I think I was simply undereducated or ignorant to what feminism really encompasses, which is a lot and which is interdisciplinary and which is all positive for everyone.</a:t>
            </a:r>
          </a:p>
          <a:p>
            <a:endParaRPr lang="en-US" baseline="0" dirty="0" smtClean="0"/>
          </a:p>
          <a:p>
            <a:r>
              <a:rPr lang="en-US" baseline="0" dirty="0" smtClean="0"/>
              <a:t>In the midst of my research, I think I kind of changed my standpoint on the subject to be one of wanting to change the way feminism is viewed in society. In hearing feedback and analyzing observations, I came to see the problem as one of misunderstanding by the general public of what feminism actually involves, so I thought the best solution was to try to change these negative associations by better educating people (maybe if everyone took WGS courses, they’d understand and everyone would be a feminist and the world would be a better place) (also totally using myself as an example here). The problem then becomes getting people to be willing to learn about feminism – why would I learn about feminism when I think feminists are annoying and unnecessary and impractical – so since people don’t want to learn about it, they don’t realize how great it is for them and everyone else and then they still think feminism is stupid because they haven’t learned about it and then they don’t want to learn about it because they think it’s stupid and IT’S ALL A VICIOUS CYCLE. </a:t>
            </a:r>
          </a:p>
          <a:p>
            <a:endParaRPr lang="en-US" baseline="0" dirty="0" smtClean="0"/>
          </a:p>
          <a:p>
            <a:r>
              <a:rPr lang="en-US" baseline="0" dirty="0" smtClean="0"/>
              <a:t>So then I was like what if we changed the name from feminism or women’s and gender studies to something that won’t scare people away from it like </a:t>
            </a:r>
            <a:r>
              <a:rPr lang="en-US" baseline="0" dirty="0" err="1" smtClean="0"/>
              <a:t>freya</a:t>
            </a:r>
            <a:r>
              <a:rPr lang="en-US" baseline="0" dirty="0" smtClean="0"/>
              <a:t> suggested critical thinking or something. I don’t know I haven’t really gotten that far yet. But still like something that doesn’t sound so confined because really feminism is about way more than just women – gender is connected to so many other things like race and class etc. </a:t>
            </a:r>
          </a:p>
          <a:p>
            <a:endParaRPr lang="en-US" baseline="0" dirty="0" smtClean="0"/>
          </a:p>
          <a:p>
            <a:r>
              <a:rPr lang="en-US" baseline="0" dirty="0" smtClean="0"/>
              <a:t>BUT perhaps that would be totally counterproductive because it might then erase the importance of women in the history of feminism and such movements/studies which would then maybe play back into that patriarchal forgetting-of-women that was the very problem to begin with. </a:t>
            </a:r>
          </a:p>
          <a:p>
            <a:r>
              <a:rPr lang="en-US" baseline="0" dirty="0" smtClean="0"/>
              <a:t>But I also see a problem with imposing feminist studies on people because that’s super patronizing in itself which is a major contradiction to the goal of feminism like who am I to decide what people should and shouldn’t study?</a:t>
            </a:r>
          </a:p>
          <a:p>
            <a:r>
              <a:rPr lang="en-US" baseline="0" dirty="0" smtClean="0"/>
              <a:t> So I guess where I am right now is that </a:t>
            </a:r>
            <a:r>
              <a:rPr lang="en-US" baseline="0" dirty="0" err="1" smtClean="0"/>
              <a:t>idk</a:t>
            </a:r>
            <a:r>
              <a:rPr lang="en-US" baseline="0" dirty="0" smtClean="0"/>
              <a:t>.</a:t>
            </a:r>
          </a:p>
        </p:txBody>
      </p:sp>
      <p:sp>
        <p:nvSpPr>
          <p:cNvPr id="4" name="Slide Number Placeholder 3"/>
          <p:cNvSpPr>
            <a:spLocks noGrp="1"/>
          </p:cNvSpPr>
          <p:nvPr>
            <p:ph type="sldNum" sz="quarter" idx="10"/>
          </p:nvPr>
        </p:nvSpPr>
        <p:spPr/>
        <p:txBody>
          <a:bodyPr/>
          <a:lstStyle/>
          <a:p>
            <a:fld id="{7F31B6C5-1B2F-46F8-95D1-CC0ECEE9AF7B}" type="slidenum">
              <a:rPr lang="en-US" smtClean="0"/>
              <a:t>3</a:t>
            </a:fld>
            <a:endParaRPr lang="en-US"/>
          </a:p>
        </p:txBody>
      </p:sp>
    </p:spTree>
    <p:extLst>
      <p:ext uri="{BB962C8B-B14F-4D97-AF65-F5344CB8AC3E}">
        <p14:creationId xmlns:p14="http://schemas.microsoft.com/office/powerpoint/2010/main" val="496811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my topic was literally about feminism, I think each and every one of the things we read in the readers and elsewhere</a:t>
            </a:r>
            <a:r>
              <a:rPr lang="en-US" baseline="0" dirty="0" smtClean="0"/>
              <a:t> on this program </a:t>
            </a:r>
            <a:r>
              <a:rPr lang="en-US" dirty="0" smtClean="0"/>
              <a:t>could</a:t>
            </a:r>
            <a:r>
              <a:rPr lang="en-US" baseline="0" dirty="0" smtClean="0"/>
              <a:t> be applied to my research, since they all touched on if not revolved around feminism.  Part of my research was actually forming an idea of everything involved in feminism so as to have something off of which to base my analyses of others’ responses/associations with feminism. So in that sense I could validly say that every theorist we discussed helped me in my research.  </a:t>
            </a:r>
          </a:p>
          <a:p>
            <a:r>
              <a:rPr lang="en-US" baseline="0" dirty="0" smtClean="0"/>
              <a:t>BUT these are the key reads I felt I should mention that also related to each other:^^</a:t>
            </a:r>
          </a:p>
          <a:p>
            <a:r>
              <a:rPr lang="en-US" baseline="0" dirty="0" smtClean="0"/>
              <a:t>-Butler: reason for “feminism studies” changing to “gender studies”; gender performativity – maybe why some people think that certain genders are supposed to act a certain way, and questioning that seems crazy i.e. feminism</a:t>
            </a:r>
          </a:p>
          <a:p>
            <a:r>
              <a:rPr lang="en-US" baseline="0" dirty="0" smtClean="0"/>
              <a:t>-</a:t>
            </a:r>
            <a:r>
              <a:rPr lang="en-US" baseline="0" dirty="0" err="1" smtClean="0"/>
              <a:t>Braidotti</a:t>
            </a:r>
            <a:r>
              <a:rPr lang="en-US" baseline="0" dirty="0" smtClean="0"/>
              <a:t>: on </a:t>
            </a:r>
            <a:r>
              <a:rPr lang="en-US" sz="1200" kern="1200" dirty="0" smtClean="0">
                <a:solidFill>
                  <a:schemeClr val="tx1"/>
                </a:solidFill>
                <a:effectLst/>
                <a:latin typeface="+mn-lt"/>
                <a:ea typeface="+mn-ea"/>
                <a:cs typeface="+mn-cs"/>
              </a:rPr>
              <a:t>pursuit to better define feminism and how it is implemented (or not implemented) in different parts of the world.  An interesting point </a:t>
            </a:r>
            <a:r>
              <a:rPr lang="en-US" sz="1200" kern="1200" dirty="0" err="1" smtClean="0">
                <a:solidFill>
                  <a:schemeClr val="tx1"/>
                </a:solidFill>
                <a:effectLst/>
                <a:latin typeface="+mn-lt"/>
                <a:ea typeface="+mn-ea"/>
                <a:cs typeface="+mn-cs"/>
              </a:rPr>
              <a:t>Braidotti</a:t>
            </a:r>
            <a:r>
              <a:rPr lang="en-US" sz="1200" kern="1200" dirty="0" smtClean="0">
                <a:solidFill>
                  <a:schemeClr val="tx1"/>
                </a:solidFill>
                <a:effectLst/>
                <a:latin typeface="+mn-lt"/>
                <a:ea typeface="+mn-ea"/>
                <a:cs typeface="+mn-cs"/>
              </a:rPr>
              <a:t> brought up=there probably is very much historical influence in why there are such distinctions between culture’s definitions and connotations.</a:t>
            </a:r>
          </a:p>
          <a:p>
            <a:r>
              <a:rPr lang="en-US" sz="1200" kern="1200" baseline="0" dirty="0" smtClean="0">
                <a:solidFill>
                  <a:schemeClr val="tx1"/>
                </a:solidFill>
                <a:effectLst/>
                <a:latin typeface="+mn-lt"/>
                <a:ea typeface="+mn-ea"/>
                <a:cs typeface="+mn-cs"/>
              </a:rPr>
              <a:t>	discusses the linguistic dimensions involved in defining and naming the study of sex and gender in a comparative manner, in order to convey that the differences between many European countries’ definitions and languages create a challenge when attempting to label the whole field</a:t>
            </a:r>
            <a:endParaRPr lang="en-US" baseline="0" dirty="0" smtClean="0"/>
          </a:p>
          <a:p>
            <a:r>
              <a:rPr lang="en-US" baseline="0" dirty="0" smtClean="0"/>
              <a:t>-Harding: Standpoint theory – touches on my previously mentioned dilemma about who should study feminism because standpoint theory seems to suggest that studies about marginalized groups should be done by members of those particular marginalized groups i.e. feminist studies should be done by feminists. Sometimes people who would benefit the most by certain studies are not members of the group they’re studying.</a:t>
            </a:r>
          </a:p>
          <a:p>
            <a:r>
              <a:rPr lang="en-US" baseline="0" dirty="0" smtClean="0"/>
              <a:t>-Iris: we need to open up the categories in feminism. Linearity/waves = bad. Maybe if we opened up feminism more, it would be more easily accessible/appealing to more people than just those who already identify as feminists.</a:t>
            </a:r>
          </a:p>
          <a:p>
            <a:r>
              <a:rPr lang="en-US" baseline="0" dirty="0" smtClean="0"/>
              <a:t>-Kathrin: choosing </a:t>
            </a:r>
            <a:r>
              <a:rPr lang="en-US" baseline="0" dirty="0" err="1" smtClean="0"/>
              <a:t>bw</a:t>
            </a:r>
            <a:r>
              <a:rPr lang="en-US" baseline="0" dirty="0" smtClean="0"/>
              <a:t> difference and equality is an impossible choice in feminism – need difference for equality and vice versa. Feminists always contest categories and create new images of thought – we try to always choose a side instead of regarding any issue of difference. But what about people who say that feminism is useless because there’s a natural difference between women and men?</a:t>
            </a:r>
          </a:p>
          <a:p>
            <a:r>
              <a:rPr lang="en-US" baseline="0" dirty="0" smtClean="0"/>
              <a:t>-Ingrid </a:t>
            </a:r>
            <a:r>
              <a:rPr lang="en-US" baseline="0" dirty="0" err="1" smtClean="0"/>
              <a:t>Miethe</a:t>
            </a:r>
            <a:r>
              <a:rPr lang="en-US" baseline="0" dirty="0" smtClean="0"/>
              <a:t>: good history of the growth and development of feminism in Germany and how the division of the country greatly affected the views of feminists from each side - significant differences between Eastern and Western feminist women, and their difficulties in understanding one another. Without solidarity, how are feminist issues supposed to get anywhere?</a:t>
            </a:r>
          </a:p>
          <a:p>
            <a:r>
              <a:rPr lang="en-US" baseline="0" dirty="0" smtClean="0"/>
              <a:t>-Price and </a:t>
            </a:r>
            <a:r>
              <a:rPr lang="en-US" baseline="0" dirty="0" err="1" smtClean="0"/>
              <a:t>Siklova</a:t>
            </a:r>
            <a:r>
              <a:rPr lang="en-US" baseline="0" dirty="0" smtClean="0"/>
              <a:t>: Because women of the Czech Republic have experienced practically being forced into work, they are much more likely to feel emancipated by working at home, in the private sphere. Eastern feminists view Western feminists as extreme and radical. </a:t>
            </a:r>
          </a:p>
          <a:p>
            <a:r>
              <a:rPr lang="en-US" baseline="0" dirty="0" smtClean="0"/>
              <a:t>-</a:t>
            </a:r>
            <a:r>
              <a:rPr lang="en-US" baseline="0" dirty="0" err="1" smtClean="0"/>
              <a:t>Soklova</a:t>
            </a:r>
            <a:r>
              <a:rPr lang="en-US" baseline="0" dirty="0" smtClean="0"/>
              <a:t>: </a:t>
            </a:r>
            <a:r>
              <a:rPr lang="en-US" sz="1200" kern="1200" dirty="0" smtClean="0">
                <a:solidFill>
                  <a:schemeClr val="tx1"/>
                </a:solidFill>
                <a:effectLst/>
                <a:latin typeface="+mn-lt"/>
                <a:ea typeface="+mn-ea"/>
                <a:cs typeface="+mn-cs"/>
              </a:rPr>
              <a:t>as if neither group (feminism or LGBT) wants to create greater inclusion within their group of issues other than specifically their own, perhaps in fear of diluting the group’s focus or position</a:t>
            </a:r>
            <a:r>
              <a:rPr lang="en-US" sz="1200" kern="1200" baseline="0" dirty="0" smtClean="0">
                <a:solidFill>
                  <a:schemeClr val="tx1"/>
                </a:solidFill>
                <a:effectLst/>
                <a:latin typeface="+mn-lt"/>
                <a:ea typeface="+mn-ea"/>
                <a:cs typeface="+mn-cs"/>
              </a:rPr>
              <a:t> – narrow identity politics</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31B6C5-1B2F-46F8-95D1-CC0ECEE9AF7B}" type="slidenum">
              <a:rPr lang="en-US" smtClean="0"/>
              <a:t>5</a:t>
            </a:fld>
            <a:endParaRPr lang="en-US"/>
          </a:p>
        </p:txBody>
      </p:sp>
    </p:spTree>
    <p:extLst>
      <p:ext uri="{BB962C8B-B14F-4D97-AF65-F5344CB8AC3E}">
        <p14:creationId xmlns:p14="http://schemas.microsoft.com/office/powerpoint/2010/main" val="4005823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encounter – since first time I’m learning about so much of this stuff, it all seems new to me and Europe-specific, since that is where I happen to be while encountering it. I also might be assuming things that are vice versa</a:t>
            </a:r>
          </a:p>
          <a:p>
            <a:r>
              <a:rPr lang="en-US" baseline="0" dirty="0" smtClean="0"/>
              <a:t>-gender-inclusive survey – halfway through I changed my survey to be more geared to all genders because I was called out by a trans woman at Laura </a:t>
            </a:r>
            <a:r>
              <a:rPr lang="en-US" baseline="0" dirty="0" err="1" smtClean="0"/>
              <a:t>Merrit’s</a:t>
            </a:r>
            <a:r>
              <a:rPr lang="en-US" baseline="0" dirty="0" smtClean="0"/>
              <a:t> on the survey she filled out </a:t>
            </a:r>
          </a:p>
          <a:p>
            <a:r>
              <a:rPr lang="en-US" baseline="0" dirty="0" smtClean="0"/>
              <a:t>	question: do you believe that men and women should be social, political, and economic equals? – women, and also femmes, butches, </a:t>
            </a:r>
            <a:r>
              <a:rPr lang="en-US" baseline="0" dirty="0" err="1" smtClean="0"/>
              <a:t>genderboys</a:t>
            </a:r>
            <a:r>
              <a:rPr lang="en-US" baseline="0" dirty="0" smtClean="0"/>
              <a:t>, </a:t>
            </a:r>
            <a:r>
              <a:rPr lang="en-US" baseline="0" dirty="0" err="1" smtClean="0"/>
              <a:t>inbetweens</a:t>
            </a:r>
            <a:r>
              <a:rPr lang="en-US" baseline="0" dirty="0" smtClean="0"/>
              <a:t>, dykes</a:t>
            </a:r>
          </a:p>
          <a:p>
            <a:r>
              <a:rPr lang="en-US" baseline="0" dirty="0" smtClean="0"/>
              <a:t>-”race” – demographic section – negative connotation</a:t>
            </a:r>
          </a:p>
          <a:p>
            <a:r>
              <a:rPr lang="en-US" baseline="0" dirty="0" smtClean="0"/>
              <a:t>-surveys make it hard to be all-encompassing and concise at the same time</a:t>
            </a:r>
            <a:endParaRPr lang="en-US" dirty="0"/>
          </a:p>
        </p:txBody>
      </p:sp>
      <p:sp>
        <p:nvSpPr>
          <p:cNvPr id="4" name="Slide Number Placeholder 3"/>
          <p:cNvSpPr>
            <a:spLocks noGrp="1"/>
          </p:cNvSpPr>
          <p:nvPr>
            <p:ph type="sldNum" sz="quarter" idx="10"/>
          </p:nvPr>
        </p:nvSpPr>
        <p:spPr/>
        <p:txBody>
          <a:bodyPr/>
          <a:lstStyle/>
          <a:p>
            <a:fld id="{7F31B6C5-1B2F-46F8-95D1-CC0ECEE9AF7B}" type="slidenum">
              <a:rPr lang="en-US" smtClean="0"/>
              <a:t>6</a:t>
            </a:fld>
            <a:endParaRPr lang="en-US"/>
          </a:p>
        </p:txBody>
      </p:sp>
    </p:spTree>
    <p:extLst>
      <p:ext uri="{BB962C8B-B14F-4D97-AF65-F5344CB8AC3E}">
        <p14:creationId xmlns:p14="http://schemas.microsoft.com/office/powerpoint/2010/main" val="405493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-Netherlands: colonial feminist history (white women trying to “save” minority women from their</a:t>
            </a:r>
            <a:r>
              <a:rPr lang="en-US" baseline="0" dirty="0" smtClean="0"/>
              <a:t> cultures); </a:t>
            </a:r>
            <a:r>
              <a:rPr lang="en-US" dirty="0" smtClean="0"/>
              <a:t>Muslim feminism (double edged struggle</a:t>
            </a:r>
            <a:r>
              <a:rPr lang="en-US" baseline="0" dirty="0" smtClean="0"/>
              <a:t> – </a:t>
            </a:r>
            <a:r>
              <a:rPr lang="en-US" baseline="0" dirty="0" err="1" smtClean="0"/>
              <a:t>muslims</a:t>
            </a:r>
            <a:r>
              <a:rPr lang="en-US" baseline="0" dirty="0" smtClean="0"/>
              <a:t> are trying to defend their religion to others, at the same time as trying to emancipate within their religion</a:t>
            </a:r>
            <a:r>
              <a:rPr lang="en-US" dirty="0" smtClean="0"/>
              <a:t>); </a:t>
            </a:r>
            <a:r>
              <a:rPr lang="en-US" dirty="0" err="1" smtClean="0"/>
              <a:t>Homonationalism</a:t>
            </a:r>
            <a:r>
              <a:rPr lang="en-US" baseline="0" dirty="0" smtClean="0"/>
              <a:t> (being gay is great as long as you act “normal” and don’t stand out – could apply to feminists – a lesbian or gay person could be feminist &amp; that’s what makes them not “normal”)</a:t>
            </a:r>
          </a:p>
          <a:p>
            <a:r>
              <a:rPr lang="en-US" baseline="0" dirty="0" smtClean="0"/>
              <a:t>-Germany: not secular (taxes pay bishop, 80% of state funding goes to churches, but only 8% of Germans go to church – the church usually does not like feminists – would make feminist projects hard to get funding for, thus inability to reach a greater audience); anti-</a:t>
            </a:r>
            <a:r>
              <a:rPr lang="en-US" baseline="0" dirty="0" err="1" smtClean="0"/>
              <a:t>muslim</a:t>
            </a:r>
            <a:r>
              <a:rPr lang="en-US" baseline="0" dirty="0" smtClean="0"/>
              <a:t> mainstream feminism (Nita identifying as a feminist of color/intersectional feminist); “there isn’t really a feminist movement in Germany these days” – </a:t>
            </a:r>
            <a:r>
              <a:rPr lang="en-US" baseline="0" dirty="0" err="1" smtClean="0"/>
              <a:t>Ika</a:t>
            </a:r>
            <a:r>
              <a:rPr lang="en-US" baseline="0" dirty="0" smtClean="0"/>
              <a:t> </a:t>
            </a:r>
            <a:r>
              <a:rPr lang="en-US" baseline="0" dirty="0" err="1" smtClean="0"/>
              <a:t>Hugel</a:t>
            </a:r>
            <a:r>
              <a:rPr lang="en-US" baseline="0" dirty="0" smtClean="0"/>
              <a:t> (people in Germany think we don’t need feminism anymore w/ all of the laws now passed, but younger people who are affected by it are starting to see we do still need it, but feel like they have to start from the beginning </a:t>
            </a:r>
            <a:r>
              <a:rPr lang="en-US" baseline="0" dirty="0" err="1" smtClean="0"/>
              <a:t>bc</a:t>
            </a:r>
            <a:r>
              <a:rPr lang="en-US" baseline="0" dirty="0" smtClean="0"/>
              <a:t> hesitant to ask older generation for advice); double edged struggle (expectation for women to both maintain their labor roles, but also their nuclear family roles and reproduce for the nation-state); Power inequality </a:t>
            </a:r>
            <a:r>
              <a:rPr lang="en-US" baseline="0" dirty="0" err="1" smtClean="0"/>
              <a:t>bw</a:t>
            </a:r>
            <a:r>
              <a:rPr lang="en-US" baseline="0" dirty="0" smtClean="0"/>
              <a:t> West and East (relate to discrepancies </a:t>
            </a:r>
            <a:r>
              <a:rPr lang="en-US" baseline="0" dirty="0" err="1" smtClean="0"/>
              <a:t>bw</a:t>
            </a:r>
            <a:r>
              <a:rPr lang="en-US" baseline="0" dirty="0" smtClean="0"/>
              <a:t> West Germany feminists and East Germany feminists)</a:t>
            </a:r>
          </a:p>
          <a:p>
            <a:r>
              <a:rPr lang="en-US" baseline="0" dirty="0" smtClean="0"/>
              <a:t>-Czech Republic: Socialism and the public sphere (people don’t think feminism is necessary now because they already had equal work under socialism, so they find more emancipation in the private sphere at home); narrow identity politics (feminism only includes women’s issues and seems to stick to the gender binary – leaves other identities to their respective groups, not feminism); backlash to communism today (CR women=anti-feminist be comm. Made everything public, even family, so now people find solace in traditional gender roles)</a:t>
            </a:r>
          </a:p>
          <a:p>
            <a:r>
              <a:rPr lang="en-US" baseline="0" dirty="0" smtClean="0"/>
              <a:t>-Poland: Church vs. feminism – thinks that feminism will destroy church – feminists=enemies of the church (feminists are okay with this because it gives them power); “gender ideology” – anti-feminist use this as a negative term to insult, even though everything has an ideology – connected with communism; students=much more conservative than adults</a:t>
            </a:r>
            <a:endParaRPr lang="en-US" dirty="0"/>
          </a:p>
        </p:txBody>
      </p:sp>
      <p:sp>
        <p:nvSpPr>
          <p:cNvPr id="4" name="Slide Number Placeholder 3"/>
          <p:cNvSpPr>
            <a:spLocks noGrp="1"/>
          </p:cNvSpPr>
          <p:nvPr>
            <p:ph type="sldNum" sz="quarter" idx="10"/>
          </p:nvPr>
        </p:nvSpPr>
        <p:spPr/>
        <p:txBody>
          <a:bodyPr/>
          <a:lstStyle/>
          <a:p>
            <a:fld id="{7F31B6C5-1B2F-46F8-95D1-CC0ECEE9AF7B}" type="slidenum">
              <a:rPr lang="en-US" smtClean="0"/>
              <a:t>8</a:t>
            </a:fld>
            <a:endParaRPr lang="en-US"/>
          </a:p>
        </p:txBody>
      </p:sp>
    </p:spTree>
    <p:extLst>
      <p:ext uri="{BB962C8B-B14F-4D97-AF65-F5344CB8AC3E}">
        <p14:creationId xmlns:p14="http://schemas.microsoft.com/office/powerpoint/2010/main" val="788707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single country we visited</a:t>
            </a:r>
            <a:r>
              <a:rPr lang="en-US" baseline="0" dirty="0" smtClean="0"/>
              <a:t> described women’s “double burden” in some form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surveys said they didn’t identify as feminist but went on to agree with what feminism meant (social, political, economic equals) – shows lack of understanding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NL – </a:t>
            </a:r>
            <a:r>
              <a:rPr lang="en-US" baseline="0" dirty="0" err="1" smtClean="0"/>
              <a:t>freya</a:t>
            </a:r>
            <a:r>
              <a:rPr lang="en-US" baseline="0" dirty="0" smtClean="0"/>
              <a:t> interview = change “feminism” or “women and gender studies” to “critical thinking” </a:t>
            </a:r>
          </a:p>
          <a:p>
            <a:r>
              <a:rPr lang="en-US" dirty="0" smtClean="0"/>
              <a:t>GER - </a:t>
            </a:r>
          </a:p>
          <a:p>
            <a:r>
              <a:rPr lang="en-US" dirty="0" smtClean="0"/>
              <a:t>CR – gender studies(posters) </a:t>
            </a:r>
            <a:r>
              <a:rPr lang="en-US" baseline="0" dirty="0" smtClean="0"/>
              <a:t>= feminists are obsessed with economic equality </a:t>
            </a:r>
            <a:r>
              <a:rPr lang="en-US" baseline="0" dirty="0" err="1" smtClean="0"/>
              <a:t>bw</a:t>
            </a:r>
            <a:r>
              <a:rPr lang="en-US" baseline="0" dirty="0" smtClean="0"/>
              <a:t> women and men; no one wants to identify as feminist, even if they are by most definitions </a:t>
            </a:r>
          </a:p>
          <a:p>
            <a:r>
              <a:rPr lang="en-US" baseline="0" dirty="0" smtClean="0"/>
              <a:t>PL – Church vs. feminism – thinks that feminism will destroy church – feminists=enemies of the church (feminists are okay with this because it gives them power); “gender ideology” – anti-feminist use this as a negative term to insult, even though everything has an ideology – connected with communism; students=much more conservative than adults (public schools are required to teach religion now, whereas before, kids went to Sunday school); feminists=lesbians, lesbians=feminists</a:t>
            </a:r>
          </a:p>
          <a:p>
            <a:r>
              <a:rPr lang="en-US" baseline="0" dirty="0" smtClean="0"/>
              <a:t>-</a:t>
            </a:r>
            <a:r>
              <a:rPr lang="en-US" baseline="0" dirty="0" err="1" smtClean="0"/>
              <a:t>idk</a:t>
            </a:r>
            <a:r>
              <a:rPr lang="en-US" baseline="0" dirty="0" smtClean="0"/>
              <a:t> – I still have so much more analyzing to do </a:t>
            </a:r>
          </a:p>
          <a:p>
            <a:r>
              <a:rPr lang="en-US" baseline="0" dirty="0" smtClean="0"/>
              <a:t>	still don’t know how to solve problem of lack of critical feminist thinkers</a:t>
            </a:r>
            <a:endParaRPr lang="en-US" dirty="0"/>
          </a:p>
        </p:txBody>
      </p:sp>
      <p:sp>
        <p:nvSpPr>
          <p:cNvPr id="4" name="Slide Number Placeholder 3"/>
          <p:cNvSpPr>
            <a:spLocks noGrp="1"/>
          </p:cNvSpPr>
          <p:nvPr>
            <p:ph type="sldNum" sz="quarter" idx="10"/>
          </p:nvPr>
        </p:nvSpPr>
        <p:spPr/>
        <p:txBody>
          <a:bodyPr/>
          <a:lstStyle/>
          <a:p>
            <a:fld id="{7F31B6C5-1B2F-46F8-95D1-CC0ECEE9AF7B}" type="slidenum">
              <a:rPr lang="en-US" smtClean="0"/>
              <a:t>9</a:t>
            </a:fld>
            <a:endParaRPr lang="en-US"/>
          </a:p>
        </p:txBody>
      </p:sp>
    </p:spTree>
    <p:extLst>
      <p:ext uri="{BB962C8B-B14F-4D97-AF65-F5344CB8AC3E}">
        <p14:creationId xmlns:p14="http://schemas.microsoft.com/office/powerpoint/2010/main" val="385385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53868-86EF-4A14-9017-551A55441CDD}"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341211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53868-86EF-4A14-9017-551A55441CDD}"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74508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53868-86EF-4A14-9017-551A55441CDD}"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183274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53868-86EF-4A14-9017-551A55441CDD}"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267548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53868-86EF-4A14-9017-551A55441CDD}"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385629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53868-86EF-4A14-9017-551A55441CDD}"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43471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53868-86EF-4A14-9017-551A55441CDD}" type="datetimeFigureOut">
              <a:rPr lang="en-US" smtClean="0"/>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371336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53868-86EF-4A14-9017-551A55441CDD}" type="datetimeFigureOut">
              <a:rPr lang="en-US" smtClean="0"/>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232582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53868-86EF-4A14-9017-551A55441CDD}" type="datetimeFigureOut">
              <a:rPr lang="en-US" smtClean="0"/>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953747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53868-86EF-4A14-9017-551A55441CDD}"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188780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53868-86EF-4A14-9017-551A55441CDD}" type="datetimeFigureOut">
              <a:rPr lang="en-US" smtClean="0"/>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03F91-CC74-4202-97FD-1FA76F37CE4B}" type="slidenum">
              <a:rPr lang="en-US" smtClean="0"/>
              <a:t>‹#›</a:t>
            </a:fld>
            <a:endParaRPr lang="en-US"/>
          </a:p>
        </p:txBody>
      </p:sp>
    </p:spTree>
    <p:extLst>
      <p:ext uri="{BB962C8B-B14F-4D97-AF65-F5344CB8AC3E}">
        <p14:creationId xmlns:p14="http://schemas.microsoft.com/office/powerpoint/2010/main" val="307957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53868-86EF-4A14-9017-551A55441CDD}" type="datetimeFigureOut">
              <a:rPr lang="en-US" smtClean="0"/>
              <a:t>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03F91-CC74-4202-97FD-1FA76F37CE4B}" type="slidenum">
              <a:rPr lang="en-US" smtClean="0"/>
              <a:t>‹#›</a:t>
            </a:fld>
            <a:endParaRPr lang="en-US"/>
          </a:p>
        </p:txBody>
      </p:sp>
    </p:spTree>
    <p:extLst>
      <p:ext uri="{BB962C8B-B14F-4D97-AF65-F5344CB8AC3E}">
        <p14:creationId xmlns:p14="http://schemas.microsoft.com/office/powerpoint/2010/main" val="174432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A page out of Maxim magazine with a cigar ad on the left. The page features four captioned images of the same woman in different states of dress, from fully clothed in jeans and a white tank top to made up and wearing red see-through undergarments, depicting her transformation from a &quot;feminist&quot; into a &quot;real girl.&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0"/>
            <a:ext cx="504304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262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6000" dirty="0" smtClean="0"/>
              <a:t>Stereotypes of a “feminist”</a:t>
            </a:r>
            <a:endParaRPr lang="en-US" sz="6000" dirty="0"/>
          </a:p>
        </p:txBody>
      </p:sp>
      <p:sp>
        <p:nvSpPr>
          <p:cNvPr id="3" name="Content Placeholder 2"/>
          <p:cNvSpPr>
            <a:spLocks noGrp="1"/>
          </p:cNvSpPr>
          <p:nvPr>
            <p:ph idx="1"/>
          </p:nvPr>
        </p:nvSpPr>
        <p:spPr>
          <a:xfrm>
            <a:off x="457200" y="2743200"/>
            <a:ext cx="8229600" cy="3276600"/>
          </a:xfrm>
        </p:spPr>
        <p:txBody>
          <a:bodyPr>
            <a:normAutofit fontScale="92500" lnSpcReduction="10000"/>
          </a:bodyPr>
          <a:lstStyle/>
          <a:p>
            <a:pPr marL="0" indent="0" algn="ctr">
              <a:buNone/>
            </a:pPr>
            <a:r>
              <a:rPr lang="en-US" dirty="0" smtClean="0"/>
              <a:t>A cross-cultural comparative of </a:t>
            </a:r>
            <a:r>
              <a:rPr lang="en-US" dirty="0"/>
              <a:t>the associations people make with the word "feminism" or "feminist" </a:t>
            </a:r>
            <a:endParaRPr lang="en-US" dirty="0" smtClean="0"/>
          </a:p>
          <a:p>
            <a:pPr marL="0" indent="0" algn="ctr">
              <a:buNone/>
            </a:pPr>
            <a:endParaRPr lang="en-US" sz="2000" dirty="0" smtClean="0"/>
          </a:p>
          <a:p>
            <a:pPr marL="0" indent="0" algn="ctr">
              <a:buNone/>
            </a:pPr>
            <a:endParaRPr lang="en-US" sz="2000" dirty="0"/>
          </a:p>
          <a:p>
            <a:pPr marL="0" indent="0" algn="ctr">
              <a:buNone/>
            </a:pPr>
            <a:endParaRPr lang="en-US" sz="2000" dirty="0" smtClean="0"/>
          </a:p>
          <a:p>
            <a:pPr marL="0" indent="0" algn="ctr">
              <a:buNone/>
            </a:pPr>
            <a:r>
              <a:rPr lang="en-US" sz="2000" dirty="0" smtClean="0"/>
              <a:t>Eileen Comerford</a:t>
            </a:r>
          </a:p>
          <a:p>
            <a:pPr marL="0" indent="0" algn="ctr">
              <a:buNone/>
            </a:pPr>
            <a:r>
              <a:rPr lang="en-US" sz="2000" dirty="0" smtClean="0"/>
              <a:t>WGSE</a:t>
            </a:r>
          </a:p>
          <a:p>
            <a:pPr marL="0" indent="0" algn="ctr">
              <a:buNone/>
            </a:pPr>
            <a:r>
              <a:rPr lang="en-US" sz="2000" dirty="0" smtClean="0"/>
              <a:t>November 4, 2013</a:t>
            </a:r>
            <a:endParaRPr lang="en-US" sz="2000" dirty="0"/>
          </a:p>
        </p:txBody>
      </p:sp>
    </p:spTree>
    <p:extLst>
      <p:ext uri="{BB962C8B-B14F-4D97-AF65-F5344CB8AC3E}">
        <p14:creationId xmlns:p14="http://schemas.microsoft.com/office/powerpoint/2010/main" val="117985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a:xfrm>
            <a:off x="457200" y="1676400"/>
            <a:ext cx="8229600" cy="4525963"/>
          </a:xfrm>
        </p:spPr>
        <p:txBody>
          <a:bodyPr anchor="ctr"/>
          <a:lstStyle/>
          <a:p>
            <a:r>
              <a:rPr lang="en-US" dirty="0" smtClean="0"/>
              <a:t>What, if any, are the differences in the way feminists and feminism are viewed, stereotyped, and/or stigmatized in the Netherlands, Germany, the Czech Republic, and Poland?</a:t>
            </a:r>
            <a:endParaRPr lang="en-US" dirty="0"/>
          </a:p>
        </p:txBody>
      </p:sp>
    </p:spTree>
    <p:extLst>
      <p:ext uri="{BB962C8B-B14F-4D97-AF65-F5344CB8AC3E}">
        <p14:creationId xmlns:p14="http://schemas.microsoft.com/office/powerpoint/2010/main" val="800359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Goals/Ideas </a:t>
            </a:r>
            <a:endParaRPr lang="en-US" dirty="0"/>
          </a:p>
        </p:txBody>
      </p:sp>
      <p:sp>
        <p:nvSpPr>
          <p:cNvPr id="3" name="Content Placeholder 2"/>
          <p:cNvSpPr>
            <a:spLocks noGrp="1"/>
          </p:cNvSpPr>
          <p:nvPr>
            <p:ph idx="1"/>
          </p:nvPr>
        </p:nvSpPr>
        <p:spPr>
          <a:xfrm>
            <a:off x="457200" y="838200"/>
            <a:ext cx="8229600" cy="4525963"/>
          </a:xfrm>
        </p:spPr>
        <p:txBody>
          <a:bodyPr>
            <a:normAutofit/>
          </a:bodyPr>
          <a:lstStyle/>
          <a:p>
            <a:pPr marL="514350" indent="-514350">
              <a:buFont typeface="+mj-lt"/>
              <a:buAutoNum type="arabicPeriod"/>
            </a:pPr>
            <a:r>
              <a:rPr lang="en-US" dirty="0" smtClean="0"/>
              <a:t>Prove something</a:t>
            </a:r>
          </a:p>
          <a:p>
            <a:pPr lvl="1"/>
            <a:r>
              <a:rPr lang="en-US" dirty="0" smtClean="0"/>
              <a:t>Better alternative</a:t>
            </a:r>
          </a:p>
          <a:p>
            <a:pPr marL="514350" indent="-514350">
              <a:buFont typeface="+mj-lt"/>
              <a:buAutoNum type="arabicPeriod"/>
            </a:pPr>
            <a:r>
              <a:rPr lang="en-US" dirty="0" smtClean="0"/>
              <a:t>Change the way feminism is viewed</a:t>
            </a:r>
          </a:p>
          <a:p>
            <a:pPr lvl="1"/>
            <a:r>
              <a:rPr lang="en-US" dirty="0" smtClean="0"/>
              <a:t>Misunderstood</a:t>
            </a:r>
          </a:p>
          <a:p>
            <a:pPr lvl="1"/>
            <a:r>
              <a:rPr lang="en-US" dirty="0" smtClean="0"/>
              <a:t>Better educated</a:t>
            </a:r>
          </a:p>
          <a:p>
            <a:pPr marL="514350" indent="-514350">
              <a:buFont typeface="+mj-lt"/>
              <a:buAutoNum type="arabicPeriod"/>
            </a:pPr>
            <a:r>
              <a:rPr lang="en-US" dirty="0" smtClean="0"/>
              <a:t>Change language</a:t>
            </a:r>
          </a:p>
          <a:p>
            <a:pPr lvl="1"/>
            <a:r>
              <a:rPr lang="en-US" dirty="0" smtClean="0"/>
              <a:t>Feminism/women’s studies too narrow?</a:t>
            </a:r>
          </a:p>
          <a:p>
            <a:pPr lvl="1"/>
            <a:r>
              <a:rPr lang="en-US" dirty="0"/>
              <a:t>C</a:t>
            </a:r>
            <a:r>
              <a:rPr lang="en-US" dirty="0" smtClean="0"/>
              <a:t>ritical thinking </a:t>
            </a:r>
          </a:p>
          <a:p>
            <a:endParaRPr lang="en-US" dirty="0" smtClean="0"/>
          </a:p>
          <a:p>
            <a:pPr marL="0" indent="0" algn="ctr">
              <a:buNone/>
            </a:pPr>
            <a:endParaRPr lang="en-US" dirty="0"/>
          </a:p>
        </p:txBody>
      </p:sp>
      <p:sp>
        <p:nvSpPr>
          <p:cNvPr id="4" name="TextBox 3"/>
          <p:cNvSpPr txBox="1"/>
          <p:nvPr/>
        </p:nvSpPr>
        <p:spPr>
          <a:xfrm>
            <a:off x="228600" y="5021759"/>
            <a:ext cx="8915400" cy="1754326"/>
          </a:xfrm>
          <a:prstGeom prst="rect">
            <a:avLst/>
          </a:prstGeom>
          <a:noFill/>
        </p:spPr>
        <p:txBody>
          <a:bodyPr wrap="square" rtlCol="0">
            <a:spAutoFit/>
          </a:bodyPr>
          <a:lstStyle/>
          <a:p>
            <a:pPr algn="ctr"/>
            <a:r>
              <a:rPr lang="en-US" sz="4400" dirty="0" smtClean="0"/>
              <a:t>Problems</a:t>
            </a:r>
          </a:p>
          <a:p>
            <a:pPr marL="571500" indent="-571500">
              <a:buFont typeface="Arial" panose="020B0604020202020204" pitchFamily="34" charset="0"/>
              <a:buChar char="•"/>
            </a:pPr>
            <a:r>
              <a:rPr lang="en-US" sz="3200" dirty="0" smtClean="0"/>
              <a:t>Erase importance of women in history</a:t>
            </a:r>
          </a:p>
          <a:p>
            <a:pPr marL="571500" indent="-571500">
              <a:buFont typeface="Arial" panose="020B0604020202020204" pitchFamily="34" charset="0"/>
              <a:buChar char="•"/>
            </a:pPr>
            <a:r>
              <a:rPr lang="en-US" sz="3200" dirty="0" smtClean="0"/>
              <a:t>Impose studies on people</a:t>
            </a:r>
            <a:endParaRPr lang="en-US" sz="3200" dirty="0"/>
          </a:p>
        </p:txBody>
      </p:sp>
    </p:spTree>
    <p:extLst>
      <p:ext uri="{BB962C8B-B14F-4D97-AF65-F5344CB8AC3E}">
        <p14:creationId xmlns:p14="http://schemas.microsoft.com/office/powerpoint/2010/main" val="4237278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Literature review/theoretical discourse</a:t>
            </a:r>
            <a:endParaRPr lang="en-US" dirty="0"/>
          </a:p>
        </p:txBody>
      </p:sp>
      <p:sp>
        <p:nvSpPr>
          <p:cNvPr id="3" name="Content Placeholder 2"/>
          <p:cNvSpPr>
            <a:spLocks noGrp="1"/>
          </p:cNvSpPr>
          <p:nvPr>
            <p:ph idx="1"/>
          </p:nvPr>
        </p:nvSpPr>
        <p:spPr>
          <a:xfrm>
            <a:off x="0" y="609601"/>
            <a:ext cx="9144000" cy="6324600"/>
          </a:xfrm>
        </p:spPr>
        <p:txBody>
          <a:bodyPr>
            <a:normAutofit fontScale="77500" lnSpcReduction="20000"/>
          </a:bodyPr>
          <a:lstStyle/>
          <a:p>
            <a:r>
              <a:rPr lang="en-US" dirty="0" smtClean="0"/>
              <a:t>Judith Butler: “</a:t>
            </a:r>
            <a:r>
              <a:rPr lang="en-US" dirty="0" err="1" smtClean="0"/>
              <a:t>Immitation</a:t>
            </a:r>
            <a:r>
              <a:rPr lang="en-US" dirty="0" smtClean="0"/>
              <a:t> and Gender Insubordination”; “Undoing Gender”</a:t>
            </a:r>
          </a:p>
          <a:p>
            <a:r>
              <a:rPr lang="en-US" dirty="0" err="1" smtClean="0"/>
              <a:t>Rosi</a:t>
            </a:r>
            <a:r>
              <a:rPr lang="en-US" dirty="0" smtClean="0"/>
              <a:t> </a:t>
            </a:r>
            <a:r>
              <a:rPr lang="en-US" dirty="0" err="1" smtClean="0"/>
              <a:t>Braidotti</a:t>
            </a:r>
            <a:r>
              <a:rPr lang="en-US" dirty="0" smtClean="0"/>
              <a:t>: “Identity, Subjectivity, and Difference: A Critical Genealogy” </a:t>
            </a:r>
          </a:p>
          <a:p>
            <a:r>
              <a:rPr lang="en-US" dirty="0" err="1" smtClean="0"/>
              <a:t>Rosi</a:t>
            </a:r>
            <a:r>
              <a:rPr lang="en-US" dirty="0" smtClean="0"/>
              <a:t> </a:t>
            </a:r>
            <a:r>
              <a:rPr lang="en-US" dirty="0" err="1" smtClean="0"/>
              <a:t>Braidotti</a:t>
            </a:r>
            <a:r>
              <a:rPr lang="en-US" dirty="0" smtClean="0"/>
              <a:t>: “The Uses and Abuses of the Sex/Gender Distinction in European Feminist Practices,”</a:t>
            </a:r>
          </a:p>
          <a:p>
            <a:r>
              <a:rPr lang="en-US" dirty="0"/>
              <a:t>Sandra Harding: “Introduction: Standpoint Theory as a Site of Political, Philosophic, and Scientific Debate</a:t>
            </a:r>
            <a:r>
              <a:rPr lang="en-US" dirty="0" smtClean="0"/>
              <a:t>”</a:t>
            </a:r>
          </a:p>
          <a:p>
            <a:r>
              <a:rPr lang="en-US" dirty="0" smtClean="0"/>
              <a:t>Iris Van der </a:t>
            </a:r>
            <a:r>
              <a:rPr lang="en-US" dirty="0" err="1" smtClean="0"/>
              <a:t>Tuin</a:t>
            </a:r>
            <a:r>
              <a:rPr lang="en-US" dirty="0" smtClean="0"/>
              <a:t>: “Jumping Generations”</a:t>
            </a:r>
          </a:p>
          <a:p>
            <a:r>
              <a:rPr lang="en-US" dirty="0" smtClean="0"/>
              <a:t>Kathrin Thiele: “Pushing Dualisms and Differences: From ‘Equality’ versus ‘Difference’ to </a:t>
            </a:r>
            <a:r>
              <a:rPr lang="en-US" dirty="0" err="1" smtClean="0"/>
              <a:t>Nonmimetic</a:t>
            </a:r>
            <a:r>
              <a:rPr lang="en-US" dirty="0" smtClean="0"/>
              <a:t> Sharing and Staying with the Trouble” </a:t>
            </a:r>
          </a:p>
          <a:p>
            <a:r>
              <a:rPr lang="en-US" dirty="0" smtClean="0"/>
              <a:t>Ingrid </a:t>
            </a:r>
            <a:r>
              <a:rPr lang="en-US" dirty="0" err="1" smtClean="0"/>
              <a:t>Miethe</a:t>
            </a:r>
            <a:r>
              <a:rPr lang="en-US" dirty="0" smtClean="0"/>
              <a:t>: </a:t>
            </a:r>
            <a:r>
              <a:rPr lang="en-US" i="1" dirty="0" smtClean="0"/>
              <a:t>From “Strange Sisters” to “Europe’s Daughters”?</a:t>
            </a:r>
            <a:endParaRPr lang="en-US" dirty="0" smtClean="0"/>
          </a:p>
          <a:p>
            <a:r>
              <a:rPr lang="en-US" dirty="0" smtClean="0"/>
              <a:t>W.F. Price: “American Sex Roles Unnerving to Eastern European Women”</a:t>
            </a:r>
          </a:p>
          <a:p>
            <a:r>
              <a:rPr lang="en-US" dirty="0" err="1" smtClean="0"/>
              <a:t>Jirina</a:t>
            </a:r>
            <a:r>
              <a:rPr lang="en-US" dirty="0" smtClean="0"/>
              <a:t> </a:t>
            </a:r>
            <a:r>
              <a:rPr lang="en-US" dirty="0" err="1" smtClean="0"/>
              <a:t>Siklova</a:t>
            </a:r>
            <a:r>
              <a:rPr lang="en-US" dirty="0" smtClean="0"/>
              <a:t>: “Why We Resist Western-Style Feminism”</a:t>
            </a:r>
          </a:p>
          <a:p>
            <a:r>
              <a:rPr lang="en-US" dirty="0" smtClean="0"/>
              <a:t>Vera </a:t>
            </a:r>
            <a:r>
              <a:rPr lang="en-US" dirty="0" err="1" smtClean="0"/>
              <a:t>Soklova</a:t>
            </a:r>
            <a:r>
              <a:rPr lang="en-US" dirty="0"/>
              <a:t>:</a:t>
            </a:r>
            <a:r>
              <a:rPr lang="en-US" dirty="0" smtClean="0"/>
              <a:t> “Identity Politics and the (B)Orders of Heterosexism: Lesbians, Gays, and Feminists in the Czech Media after 1989”</a:t>
            </a:r>
          </a:p>
          <a:p>
            <a:endParaRPr lang="en-US" dirty="0"/>
          </a:p>
        </p:txBody>
      </p:sp>
    </p:spTree>
    <p:extLst>
      <p:ext uri="{BB962C8B-B14F-4D97-AF65-F5344CB8AC3E}">
        <p14:creationId xmlns:p14="http://schemas.microsoft.com/office/powerpoint/2010/main" val="226873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First encounter</a:t>
            </a:r>
          </a:p>
          <a:p>
            <a:pPr lvl="1"/>
            <a:r>
              <a:rPr lang="en-US" dirty="0" smtClean="0"/>
              <a:t>Seems Europe-specific</a:t>
            </a:r>
            <a:endParaRPr lang="en-US" dirty="0" smtClean="0"/>
          </a:p>
          <a:p>
            <a:r>
              <a:rPr lang="en-US" dirty="0" smtClean="0"/>
              <a:t>Language barrier</a:t>
            </a:r>
          </a:p>
          <a:p>
            <a:pPr lvl="1"/>
            <a:r>
              <a:rPr lang="en-US" dirty="0" smtClean="0"/>
              <a:t>Linguistic imperialism</a:t>
            </a:r>
          </a:p>
          <a:p>
            <a:pPr lvl="1"/>
            <a:r>
              <a:rPr lang="en-US" dirty="0" smtClean="0"/>
              <a:t>Surveys </a:t>
            </a:r>
          </a:p>
          <a:p>
            <a:pPr lvl="2"/>
            <a:r>
              <a:rPr lang="en-US" dirty="0" smtClean="0"/>
              <a:t>Only Netherlands and Germany</a:t>
            </a:r>
          </a:p>
          <a:p>
            <a:pPr lvl="2"/>
            <a:r>
              <a:rPr lang="en-US" dirty="0" smtClean="0"/>
              <a:t>Translate – still problematic</a:t>
            </a:r>
          </a:p>
          <a:p>
            <a:r>
              <a:rPr lang="en-US" dirty="0" smtClean="0"/>
              <a:t>Who I interviewed</a:t>
            </a:r>
          </a:p>
          <a:p>
            <a:pPr lvl="1"/>
            <a:r>
              <a:rPr lang="en-US" dirty="0" smtClean="0"/>
              <a:t>Mostly feminists</a:t>
            </a:r>
          </a:p>
          <a:p>
            <a:r>
              <a:rPr lang="en-US" dirty="0" smtClean="0"/>
              <a:t>Change language of survey</a:t>
            </a:r>
          </a:p>
          <a:p>
            <a:pPr lvl="1"/>
            <a:r>
              <a:rPr lang="en-US" dirty="0" smtClean="0"/>
              <a:t>Gender-inclusive</a:t>
            </a:r>
          </a:p>
          <a:p>
            <a:pPr lvl="1"/>
            <a:r>
              <a:rPr lang="en-US" dirty="0" smtClean="0"/>
              <a:t>Avoid “race”</a:t>
            </a:r>
          </a:p>
          <a:p>
            <a:r>
              <a:rPr lang="en-US" dirty="0" smtClean="0"/>
              <a:t>Trying to avoid bias</a:t>
            </a:r>
          </a:p>
          <a:p>
            <a:pPr lvl="1"/>
            <a:r>
              <a:rPr lang="en-US" dirty="0" smtClean="0"/>
              <a:t>Not presenting myself as stereotypical “feminist”</a:t>
            </a:r>
            <a:endParaRPr lang="en-US" dirty="0"/>
          </a:p>
        </p:txBody>
      </p:sp>
    </p:spTree>
    <p:extLst>
      <p:ext uri="{BB962C8B-B14F-4D97-AF65-F5344CB8AC3E}">
        <p14:creationId xmlns:p14="http://schemas.microsoft.com/office/powerpoint/2010/main" val="226593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dirty="0" smtClean="0"/>
              <a:t>Interviews</a:t>
            </a:r>
          </a:p>
          <a:p>
            <a:pPr lvl="1"/>
            <a:r>
              <a:rPr lang="en-US" dirty="0" smtClean="0"/>
              <a:t>NL: NOISE instructors, tutors, and students</a:t>
            </a:r>
          </a:p>
          <a:p>
            <a:pPr lvl="1"/>
            <a:r>
              <a:rPr lang="en-US" dirty="0" smtClean="0"/>
              <a:t>GER: lecturers and host-mom</a:t>
            </a:r>
          </a:p>
          <a:p>
            <a:pPr lvl="1"/>
            <a:r>
              <a:rPr lang="en-US" dirty="0" smtClean="0"/>
              <a:t>CZ: lecturers and host-mom/host-sister </a:t>
            </a:r>
          </a:p>
          <a:p>
            <a:pPr lvl="1"/>
            <a:r>
              <a:rPr lang="en-US" dirty="0" smtClean="0"/>
              <a:t>PL: </a:t>
            </a:r>
            <a:r>
              <a:rPr lang="en-US" dirty="0" err="1" smtClean="0"/>
              <a:t>Beata</a:t>
            </a:r>
            <a:r>
              <a:rPr lang="en-US" dirty="0" smtClean="0"/>
              <a:t>!</a:t>
            </a:r>
          </a:p>
          <a:p>
            <a:r>
              <a:rPr lang="en-US" dirty="0" smtClean="0"/>
              <a:t>Questionnaire </a:t>
            </a:r>
          </a:p>
          <a:p>
            <a:pPr lvl="1"/>
            <a:r>
              <a:rPr lang="en-US" dirty="0" smtClean="0"/>
              <a:t>NL: people at the park (mostly around my age)</a:t>
            </a:r>
          </a:p>
          <a:p>
            <a:pPr lvl="1"/>
            <a:r>
              <a:rPr lang="en-US" dirty="0" smtClean="0"/>
              <a:t>GER: people at the park (mostly around my age) and people at Laura </a:t>
            </a:r>
            <a:r>
              <a:rPr lang="en-US" dirty="0" err="1" smtClean="0"/>
              <a:t>Merrit’s</a:t>
            </a:r>
            <a:r>
              <a:rPr lang="en-US" dirty="0" smtClean="0"/>
              <a:t> meeting</a:t>
            </a:r>
          </a:p>
          <a:p>
            <a:r>
              <a:rPr lang="en-US" dirty="0" smtClean="0"/>
              <a:t>Inferences and observations </a:t>
            </a:r>
          </a:p>
          <a:p>
            <a:pPr lvl="1"/>
            <a:r>
              <a:rPr lang="en-US" dirty="0" smtClean="0"/>
              <a:t>Gathering information from the lectures</a:t>
            </a:r>
          </a:p>
          <a:p>
            <a:pPr lvl="1"/>
            <a:r>
              <a:rPr lang="en-US" dirty="0" smtClean="0"/>
              <a:t>Casual conversations on the train, at the bar, etc.</a:t>
            </a:r>
            <a:endParaRPr lang="en-US" dirty="0"/>
          </a:p>
        </p:txBody>
      </p:sp>
    </p:spTree>
    <p:extLst>
      <p:ext uri="{BB962C8B-B14F-4D97-AF65-F5344CB8AC3E}">
        <p14:creationId xmlns:p14="http://schemas.microsoft.com/office/powerpoint/2010/main" val="3918133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Cross-cultural aspect</a:t>
            </a:r>
            <a:endParaRPr lang="en-US" dirty="0"/>
          </a:p>
        </p:txBody>
      </p:sp>
      <p:sp>
        <p:nvSpPr>
          <p:cNvPr id="3" name="Content Placeholder 2"/>
          <p:cNvSpPr>
            <a:spLocks noGrp="1"/>
          </p:cNvSpPr>
          <p:nvPr>
            <p:ph idx="1"/>
          </p:nvPr>
        </p:nvSpPr>
        <p:spPr>
          <a:xfrm>
            <a:off x="457200" y="533400"/>
            <a:ext cx="8229600" cy="6553200"/>
          </a:xfrm>
        </p:spPr>
        <p:txBody>
          <a:bodyPr>
            <a:normAutofit fontScale="77500" lnSpcReduction="20000"/>
          </a:bodyPr>
          <a:lstStyle/>
          <a:p>
            <a:r>
              <a:rPr lang="en-US" dirty="0" smtClean="0"/>
              <a:t>Netherlands</a:t>
            </a:r>
          </a:p>
          <a:p>
            <a:pPr lvl="1"/>
            <a:r>
              <a:rPr lang="en-US" dirty="0" smtClean="0"/>
              <a:t>Colonial feminist history</a:t>
            </a:r>
          </a:p>
          <a:p>
            <a:pPr lvl="1"/>
            <a:r>
              <a:rPr lang="en-US" dirty="0" smtClean="0"/>
              <a:t>Muslim feminism</a:t>
            </a:r>
          </a:p>
          <a:p>
            <a:pPr lvl="1"/>
            <a:r>
              <a:rPr lang="en-US" dirty="0" smtClean="0"/>
              <a:t>Double edged struggle</a:t>
            </a:r>
          </a:p>
          <a:p>
            <a:pPr lvl="1"/>
            <a:r>
              <a:rPr lang="en-US" dirty="0" err="1" smtClean="0"/>
              <a:t>Homonationalism</a:t>
            </a:r>
            <a:endParaRPr lang="en-US" dirty="0" smtClean="0"/>
          </a:p>
          <a:p>
            <a:pPr marL="514350" indent="-457200"/>
            <a:r>
              <a:rPr lang="en-US" dirty="0" smtClean="0"/>
              <a:t>Germany</a:t>
            </a:r>
          </a:p>
          <a:p>
            <a:pPr marL="914400" lvl="1" indent="-457200"/>
            <a:r>
              <a:rPr lang="en-US" dirty="0" smtClean="0"/>
              <a:t>Not secular</a:t>
            </a:r>
          </a:p>
          <a:p>
            <a:pPr marL="914400" lvl="1" indent="-457200"/>
            <a:r>
              <a:rPr lang="en-US" dirty="0" smtClean="0"/>
              <a:t>Anti-</a:t>
            </a:r>
            <a:r>
              <a:rPr lang="en-US" dirty="0"/>
              <a:t>M</a:t>
            </a:r>
            <a:r>
              <a:rPr lang="en-US" dirty="0" smtClean="0"/>
              <a:t>uslim mainstream feminism</a:t>
            </a:r>
          </a:p>
          <a:p>
            <a:pPr marL="914400" lvl="1" indent="-457200"/>
            <a:r>
              <a:rPr lang="en-US" dirty="0" smtClean="0"/>
              <a:t>Double edged struggle</a:t>
            </a:r>
          </a:p>
          <a:p>
            <a:pPr marL="914400" lvl="1" indent="-457200"/>
            <a:r>
              <a:rPr lang="en-US" dirty="0" smtClean="0"/>
              <a:t>Power inequality between West and East</a:t>
            </a:r>
          </a:p>
          <a:p>
            <a:pPr marL="514350" indent="-457200"/>
            <a:r>
              <a:rPr lang="en-US" dirty="0" smtClean="0"/>
              <a:t>Czech Republic</a:t>
            </a:r>
          </a:p>
          <a:p>
            <a:pPr marL="914400" lvl="1" indent="-457200"/>
            <a:r>
              <a:rPr lang="en-US" dirty="0" smtClean="0"/>
              <a:t>Socialism and the public sphere</a:t>
            </a:r>
          </a:p>
          <a:p>
            <a:pPr marL="914400" lvl="1" indent="-457200"/>
            <a:r>
              <a:rPr lang="en-US" dirty="0" smtClean="0"/>
              <a:t>Narrow identity politics</a:t>
            </a:r>
          </a:p>
          <a:p>
            <a:pPr marL="914400" lvl="1" indent="-457200"/>
            <a:r>
              <a:rPr lang="en-US" dirty="0" smtClean="0"/>
              <a:t>Backlash to communism today</a:t>
            </a:r>
          </a:p>
          <a:p>
            <a:pPr marL="514350" indent="-457200"/>
            <a:r>
              <a:rPr lang="en-US" dirty="0" smtClean="0"/>
              <a:t>Poland</a:t>
            </a:r>
          </a:p>
          <a:p>
            <a:pPr marL="914400" lvl="1" indent="-457200"/>
            <a:r>
              <a:rPr lang="en-US" dirty="0" smtClean="0"/>
              <a:t>Church vs. feminism</a:t>
            </a:r>
          </a:p>
          <a:p>
            <a:pPr marL="914400" lvl="1" indent="-457200"/>
            <a:r>
              <a:rPr lang="en-US" dirty="0" smtClean="0"/>
              <a:t>“gender ideology”</a:t>
            </a:r>
          </a:p>
          <a:p>
            <a:pPr marL="914400" lvl="1" indent="-457200"/>
            <a:r>
              <a:rPr lang="en-US" dirty="0" smtClean="0"/>
              <a:t>Conservative youth</a:t>
            </a:r>
            <a:endParaRPr lang="en-US" dirty="0"/>
          </a:p>
        </p:txBody>
      </p:sp>
    </p:spTree>
    <p:extLst>
      <p:ext uri="{BB962C8B-B14F-4D97-AF65-F5344CB8AC3E}">
        <p14:creationId xmlns:p14="http://schemas.microsoft.com/office/powerpoint/2010/main" val="2632536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General view of feminism in 4 countries is negative</a:t>
            </a:r>
          </a:p>
          <a:p>
            <a:pPr lvl="1"/>
            <a:r>
              <a:rPr lang="en-US" dirty="0" smtClean="0"/>
              <a:t>Unless consider self a feminist</a:t>
            </a:r>
          </a:p>
          <a:p>
            <a:r>
              <a:rPr lang="en-US" dirty="0" smtClean="0"/>
              <a:t>But in different ways </a:t>
            </a:r>
          </a:p>
          <a:p>
            <a:pPr lvl="1"/>
            <a:r>
              <a:rPr lang="en-US" dirty="0" smtClean="0"/>
              <a:t>History of country (socialist/colonial/</a:t>
            </a:r>
            <a:r>
              <a:rPr lang="en-US" dirty="0" err="1" smtClean="0"/>
              <a:t>etc</a:t>
            </a:r>
            <a:r>
              <a:rPr lang="en-US" dirty="0" smtClean="0"/>
              <a:t>)</a:t>
            </a:r>
          </a:p>
          <a:p>
            <a:r>
              <a:rPr lang="en-US" dirty="0" smtClean="0"/>
              <a:t>Inclusiveness of category </a:t>
            </a:r>
          </a:p>
          <a:p>
            <a:r>
              <a:rPr lang="en-US" dirty="0" err="1"/>
              <a:t>i</a:t>
            </a:r>
            <a:r>
              <a:rPr lang="en-US" dirty="0" err="1" smtClean="0"/>
              <a:t>dk</a:t>
            </a:r>
            <a:endParaRPr lang="en-US" dirty="0"/>
          </a:p>
        </p:txBody>
      </p:sp>
    </p:spTree>
    <p:extLst>
      <p:ext uri="{BB962C8B-B14F-4D97-AF65-F5344CB8AC3E}">
        <p14:creationId xmlns:p14="http://schemas.microsoft.com/office/powerpoint/2010/main" val="83285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3033</TotalTime>
  <Words>1998</Words>
  <Application>Microsoft Office PowerPoint</Application>
  <PresentationFormat>On-screen Show (4:3)</PresentationFormat>
  <Paragraphs>133</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Stereotypes of a “feminist”</vt:lpstr>
      <vt:lpstr>Research question</vt:lpstr>
      <vt:lpstr>Goals/Ideas </vt:lpstr>
      <vt:lpstr>Literature review/theoretical discourse</vt:lpstr>
      <vt:lpstr>Methodology</vt:lpstr>
      <vt:lpstr>Methods</vt:lpstr>
      <vt:lpstr>Cross-cultural aspect</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dc:creator>
  <cp:lastModifiedBy>Eileen</cp:lastModifiedBy>
  <cp:revision>58</cp:revision>
  <dcterms:created xsi:type="dcterms:W3CDTF">2013-11-02T14:33:01Z</dcterms:created>
  <dcterms:modified xsi:type="dcterms:W3CDTF">2013-11-04T17:06:05Z</dcterms:modified>
</cp:coreProperties>
</file>